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7" r:id="rId2"/>
    <p:sldId id="303" r:id="rId3"/>
    <p:sldId id="304" r:id="rId4"/>
    <p:sldId id="305" r:id="rId5"/>
    <p:sldId id="306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D5B1C-222F-405E-A750-CB9569156DAB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AAD34-C7E5-4F10-847C-F82A650F89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10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950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1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91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90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1"/>
            <a:ext cx="962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1"/>
            <a:ext cx="962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" y="3377551"/>
            <a:ext cx="962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1"/>
            <a:ext cx="6955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1523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8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71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7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773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accent6"/>
                </a:solidFill>
              </a:rPr>
              <a:t>“</a:t>
            </a:r>
            <a:endParaRPr sz="128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278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72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72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7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7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1191600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515205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7838809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71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9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9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9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1191600" y="6199951"/>
            <a:ext cx="8616800" cy="4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7249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0187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469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92682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bdullah0a/urban-air-quality-and-health-impact-datase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860300" y="3683632"/>
            <a:ext cx="8982000" cy="239331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TW" sz="3600" dirty="0">
                <a:latin typeface="Microsoft Tai Le" panose="020B0502040204020203" pitchFamily="34" charset="0"/>
                <a:ea typeface="微軟正黑體" panose="020B0604030504040204" pitchFamily="34" charset="-120"/>
                <a:cs typeface="Microsoft Tai Le" panose="020B0502040204020203" pitchFamily="34" charset="0"/>
              </a:rPr>
              <a:t>Map, Food, &amp; Smiles</a:t>
            </a:r>
            <a:br>
              <a:rPr lang="en-US" altLang="zh-TW" sz="3600" dirty="0">
                <a:latin typeface="Microsoft Tai Le" panose="020B0502040204020203" pitchFamily="34" charset="0"/>
                <a:ea typeface="微軟正黑體" panose="020B0604030504040204" pitchFamily="34" charset="-120"/>
                <a:cs typeface="Microsoft Tai Le" panose="020B0502040204020203" pitchFamily="34" charset="0"/>
              </a:rPr>
            </a:br>
            <a:r>
              <a:rPr lang="en-US" altLang="zh-TW" sz="3600" dirty="0">
                <a:latin typeface="Microsoft Tai Le" panose="020B0502040204020203" pitchFamily="34" charset="0"/>
                <a:ea typeface="微軟正黑體" panose="020B0604030504040204" pitchFamily="34" charset="-120"/>
                <a:cs typeface="Microsoft Tai Le" panose="020B0502040204020203" pitchFamily="34" charset="0"/>
              </a:rPr>
              <a:t>Project topic</a:t>
            </a:r>
            <a:br>
              <a:rPr lang="en-US" altLang="zh-TW" sz="3600" dirty="0">
                <a:latin typeface="Microsoft Tai Le" panose="020B0502040204020203" pitchFamily="34" charset="0"/>
                <a:ea typeface="微軟正黑體" panose="020B0604030504040204" pitchFamily="34" charset="-120"/>
                <a:cs typeface="Microsoft Tai Le" panose="020B0502040204020203" pitchFamily="34" charset="0"/>
              </a:rPr>
            </a:br>
            <a:br>
              <a:rPr lang="en-US" altLang="zh-TW" sz="3600" dirty="0">
                <a:latin typeface="Microsoft Tai Le" panose="020B0502040204020203" pitchFamily="34" charset="0"/>
                <a:ea typeface="微軟正黑體" panose="020B0604030504040204" pitchFamily="34" charset="-120"/>
                <a:cs typeface="Microsoft Tai Le" panose="020B0502040204020203" pitchFamily="34" charset="0"/>
              </a:rPr>
            </a:br>
            <a:r>
              <a:rPr lang="en-US" altLang="zh-TW" sz="3600" dirty="0">
                <a:latin typeface="Microsoft Tai Le" panose="020B0502040204020203" pitchFamily="34" charset="0"/>
                <a:ea typeface="微軟正黑體" panose="020B0604030504040204" pitchFamily="34" charset="-120"/>
                <a:cs typeface="Microsoft Tai Le" panose="020B0502040204020203" pitchFamily="34" charset="0"/>
              </a:rPr>
              <a:t>Hung-Cheng Chang, </a:t>
            </a:r>
            <a:r>
              <a:rPr lang="zh-TW" altLang="en-US" sz="3600" dirty="0">
                <a:latin typeface="Microsoft Tai Le" panose="020B0502040204020203" pitchFamily="34" charset="0"/>
                <a:ea typeface="微軟正黑體" panose="020B0604030504040204" pitchFamily="34" charset="-120"/>
                <a:cs typeface="Microsoft Tai Le" panose="020B0502040204020203" pitchFamily="34" charset="0"/>
              </a:rPr>
              <a:t>張宏正</a:t>
            </a:r>
            <a:br>
              <a:rPr lang="zh-TW" altLang="en-US" sz="2400" b="1" dirty="0">
                <a:latin typeface="Microsoft Tai Le" panose="020B0502040204020203" pitchFamily="34" charset="0"/>
                <a:ea typeface="微軟正黑體" panose="020B0604030504040204" pitchFamily="34" charset="-120"/>
                <a:cs typeface="Microsoft Tai Le" panose="020B0502040204020203" pitchFamily="34" charset="0"/>
              </a:rPr>
            </a:br>
            <a:endParaRPr b="1" dirty="0">
              <a:latin typeface="Microsoft Tai Le" panose="020B0502040204020203" pitchFamily="34" charset="0"/>
              <a:ea typeface="微軟正黑體" panose="020B0604030504040204" pitchFamily="34" charset="-120"/>
              <a:cs typeface="Microsoft Tai Le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zh-TW" dirty="0"/>
              <a:t>Maps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733" b="0" i="0" u="none" strike="noStrike" kern="120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733" b="0" i="0" u="none" strike="noStrike" kern="120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圖片 4" descr="一張含有 戶外, 人員, 服裝, 天空 的圖片&#10;&#10;自動產生的描述">
            <a:extLst>
              <a:ext uri="{FF2B5EF4-FFF2-40B4-BE49-F238E27FC236}">
                <a16:creationId xmlns:a16="http://schemas.microsoft.com/office/drawing/2014/main" id="{A91E2994-D261-5A90-B467-A1CD0D33D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1" y="2508250"/>
            <a:ext cx="2099734" cy="1574800"/>
          </a:xfrm>
          <a:prstGeom prst="rect">
            <a:avLst/>
          </a:prstGeom>
        </p:spPr>
      </p:pic>
      <p:pic>
        <p:nvPicPr>
          <p:cNvPr id="7" name="圖片 6" descr="一張含有 建築, 學位服, 畢業典禮, 服裝 的圖片&#10;&#10;自動產生的描述">
            <a:extLst>
              <a:ext uri="{FF2B5EF4-FFF2-40B4-BE49-F238E27FC236}">
                <a16:creationId xmlns:a16="http://schemas.microsoft.com/office/drawing/2014/main" id="{2569713B-008A-4F23-85C5-BE40A3B66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2" y="2508250"/>
            <a:ext cx="2099735" cy="157409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522B8E6-A053-41CD-B3FF-C55AEE9E1304}"/>
              </a:ext>
            </a:extLst>
          </p:cNvPr>
          <p:cNvSpPr txBox="1"/>
          <p:nvPr/>
        </p:nvSpPr>
        <p:spPr>
          <a:xfrm>
            <a:off x="1612901" y="4229100"/>
            <a:ext cx="2095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2013-2016</a:t>
            </a:r>
          </a:p>
          <a:p>
            <a:pPr algn="ctr"/>
            <a:r>
              <a:rPr lang="en-US" altLang="zh-TW" dirty="0" err="1"/>
              <a:t>Neihu</a:t>
            </a:r>
            <a:r>
              <a:rPr lang="en-US" altLang="zh-TW" dirty="0"/>
              <a:t> High School</a:t>
            </a:r>
          </a:p>
          <a:p>
            <a:pPr algn="ctr"/>
            <a:r>
              <a:rPr lang="en-US" altLang="zh-TW" dirty="0"/>
              <a:t>(Taipei)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986EA6-AB13-7258-5B2C-B22BC53A2551}"/>
              </a:ext>
            </a:extLst>
          </p:cNvPr>
          <p:cNvSpPr txBox="1"/>
          <p:nvPr/>
        </p:nvSpPr>
        <p:spPr>
          <a:xfrm>
            <a:off x="4992716" y="4229100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2016-2022</a:t>
            </a:r>
          </a:p>
          <a:p>
            <a:pPr algn="ctr"/>
            <a:r>
              <a:rPr lang="en-US" altLang="zh-TW" dirty="0"/>
              <a:t>Soochow University</a:t>
            </a:r>
          </a:p>
          <a:p>
            <a:pPr algn="ctr"/>
            <a:r>
              <a:rPr lang="en-US" altLang="zh-TW" dirty="0"/>
              <a:t>(Taipei)</a:t>
            </a:r>
            <a:endParaRPr lang="zh-TW" altLang="en-US" dirty="0"/>
          </a:p>
        </p:txBody>
      </p:sp>
      <p:pic>
        <p:nvPicPr>
          <p:cNvPr id="11" name="圖片 10" descr="一張含有 符號, 標誌, 圖形, 字型 的圖片&#10;&#10;自動產生的描述">
            <a:extLst>
              <a:ext uri="{FF2B5EF4-FFF2-40B4-BE49-F238E27FC236}">
                <a16:creationId xmlns:a16="http://schemas.microsoft.com/office/drawing/2014/main" id="{67DA562E-50A0-620A-AFF9-0F7F3DB2A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79" y="1855295"/>
            <a:ext cx="2880000" cy="288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5D9098-E17D-48D1-FF6C-70E1074F040E}"/>
              </a:ext>
            </a:extLst>
          </p:cNvPr>
          <p:cNvSpPr txBox="1"/>
          <p:nvPr/>
        </p:nvSpPr>
        <p:spPr>
          <a:xfrm>
            <a:off x="8372500" y="4229100"/>
            <a:ext cx="2441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2024-</a:t>
            </a:r>
          </a:p>
          <a:p>
            <a:pPr algn="ctr"/>
            <a:r>
              <a:rPr lang="en-US" altLang="zh-TW" dirty="0"/>
              <a:t>National Yang Ming </a:t>
            </a:r>
          </a:p>
          <a:p>
            <a:pPr algn="ctr"/>
            <a:r>
              <a:rPr lang="en-US" altLang="zh-TW" dirty="0"/>
              <a:t>Chiao Tung University</a:t>
            </a:r>
          </a:p>
        </p:txBody>
      </p:sp>
    </p:spTree>
    <p:extLst>
      <p:ext uri="{BB962C8B-B14F-4D97-AF65-F5344CB8AC3E}">
        <p14:creationId xmlns:p14="http://schemas.microsoft.com/office/powerpoint/2010/main" val="376276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zh-TW" dirty="0"/>
              <a:t>Food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733" b="0" i="0" u="none" strike="noStrike" kern="120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733" b="0" i="0" u="none" strike="noStrike" kern="120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FE28E513-78FD-8DBE-FBCF-BCB818A47EC4}"/>
              </a:ext>
            </a:extLst>
          </p:cNvPr>
          <p:cNvGrpSpPr/>
          <p:nvPr/>
        </p:nvGrpSpPr>
        <p:grpSpPr>
          <a:xfrm>
            <a:off x="1819559" y="2220450"/>
            <a:ext cx="8552881" cy="3635598"/>
            <a:chOff x="1369875" y="1801350"/>
            <a:chExt cx="8552881" cy="3635598"/>
          </a:xfrm>
        </p:grpSpPr>
        <p:pic>
          <p:nvPicPr>
            <p:cNvPr id="97" name="圖片 96" descr="一張含有 食物, 資料表, 廚房用具, 餐具 的圖片&#10;&#10;自動產生的描述">
              <a:extLst>
                <a:ext uri="{FF2B5EF4-FFF2-40B4-BE49-F238E27FC236}">
                  <a16:creationId xmlns:a16="http://schemas.microsoft.com/office/drawing/2014/main" id="{6705B87C-1513-FDAD-004E-5FDA0E5A7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801350"/>
              <a:ext cx="1440000" cy="1080000"/>
            </a:xfrm>
            <a:prstGeom prst="rect">
              <a:avLst/>
            </a:prstGeom>
          </p:spPr>
        </p:pic>
        <p:pic>
          <p:nvPicPr>
            <p:cNvPr id="99" name="圖片 98" descr="一張含有 食物, 資料表, 甜點, 盤子 的圖片&#10;&#10;自動產生的描述">
              <a:extLst>
                <a:ext uri="{FF2B5EF4-FFF2-40B4-BE49-F238E27FC236}">
                  <a16:creationId xmlns:a16="http://schemas.microsoft.com/office/drawing/2014/main" id="{5120CF61-7BDE-E2A6-97D3-7569102D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3078798"/>
              <a:ext cx="1440000" cy="1080000"/>
            </a:xfrm>
            <a:prstGeom prst="rect">
              <a:avLst/>
            </a:prstGeom>
          </p:spPr>
        </p:pic>
        <p:pic>
          <p:nvPicPr>
            <p:cNvPr id="101" name="圖片 100" descr="一張含有 資料表, 室內, 花瓶, 冰淇淋 的圖片&#10;&#10;自動產生的描述">
              <a:extLst>
                <a:ext uri="{FF2B5EF4-FFF2-40B4-BE49-F238E27FC236}">
                  <a16:creationId xmlns:a16="http://schemas.microsoft.com/office/drawing/2014/main" id="{F550F421-550E-8480-6793-4173112C9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2756" y="1801350"/>
              <a:ext cx="1440000" cy="1080000"/>
            </a:xfrm>
            <a:prstGeom prst="rect">
              <a:avLst/>
            </a:prstGeom>
          </p:spPr>
        </p:pic>
        <p:pic>
          <p:nvPicPr>
            <p:cNvPr id="103" name="圖片 102" descr="一張含有 乳品店, 食物, 冰淇淋, 速凍點心 的圖片&#10;&#10;自動產生的描述">
              <a:extLst>
                <a:ext uri="{FF2B5EF4-FFF2-40B4-BE49-F238E27FC236}">
                  <a16:creationId xmlns:a16="http://schemas.microsoft.com/office/drawing/2014/main" id="{669643CA-D1D9-E299-F36D-7B44A8862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967" y="1801350"/>
              <a:ext cx="1440000" cy="1080000"/>
            </a:xfrm>
            <a:prstGeom prst="rect">
              <a:avLst/>
            </a:prstGeom>
          </p:spPr>
        </p:pic>
        <p:pic>
          <p:nvPicPr>
            <p:cNvPr id="105" name="圖片 104" descr="一張含有 甜點, 室內, 資料表, 乳品店 的圖片&#10;&#10;自動產生的描述">
              <a:extLst>
                <a:ext uri="{FF2B5EF4-FFF2-40B4-BE49-F238E27FC236}">
                  <a16:creationId xmlns:a16="http://schemas.microsoft.com/office/drawing/2014/main" id="{4A001CED-6234-9E17-047A-2720CCB96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178" y="1801350"/>
              <a:ext cx="1440000" cy="1080000"/>
            </a:xfrm>
            <a:prstGeom prst="rect">
              <a:avLst/>
            </a:prstGeom>
          </p:spPr>
        </p:pic>
        <p:pic>
          <p:nvPicPr>
            <p:cNvPr id="107" name="圖片 106" descr="一張含有 甜點, 廚房用具, 湯匙, 資料表 的圖片&#10;&#10;自動產生的描述">
              <a:extLst>
                <a:ext uri="{FF2B5EF4-FFF2-40B4-BE49-F238E27FC236}">
                  <a16:creationId xmlns:a16="http://schemas.microsoft.com/office/drawing/2014/main" id="{9E8996CC-1FD0-F97F-C653-547737C80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389" y="1801350"/>
              <a:ext cx="1440000" cy="1080000"/>
            </a:xfrm>
            <a:prstGeom prst="rect">
              <a:avLst/>
            </a:prstGeom>
          </p:spPr>
        </p:pic>
        <p:pic>
          <p:nvPicPr>
            <p:cNvPr id="109" name="圖片 108" descr="一張含有 食物, 資料表, 點心, 室內 的圖片&#10;&#10;自動產生的描述">
              <a:extLst>
                <a:ext uri="{FF2B5EF4-FFF2-40B4-BE49-F238E27FC236}">
                  <a16:creationId xmlns:a16="http://schemas.microsoft.com/office/drawing/2014/main" id="{2BA291BA-62DB-824F-B209-2D5C4B3CB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2756" y="3079149"/>
              <a:ext cx="1440000" cy="1080000"/>
            </a:xfrm>
            <a:prstGeom prst="rect">
              <a:avLst/>
            </a:prstGeom>
          </p:spPr>
        </p:pic>
        <p:pic>
          <p:nvPicPr>
            <p:cNvPr id="111" name="圖片 110" descr="一張含有 甜點, 室內, 蛋糕, 資料表 的圖片&#10;&#10;自動產生的描述">
              <a:extLst>
                <a:ext uri="{FF2B5EF4-FFF2-40B4-BE49-F238E27FC236}">
                  <a16:creationId xmlns:a16="http://schemas.microsoft.com/office/drawing/2014/main" id="{1326F7A7-6B07-CC56-8784-4CB23DDAC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967" y="3079149"/>
              <a:ext cx="1440000" cy="1080000"/>
            </a:xfrm>
            <a:prstGeom prst="rect">
              <a:avLst/>
            </a:prstGeom>
          </p:spPr>
        </p:pic>
        <p:pic>
          <p:nvPicPr>
            <p:cNvPr id="113" name="圖片 112" descr="一張含有 甜點, 烘焙食品, 資料表, 點心 的圖片&#10;&#10;自動產生的描述">
              <a:extLst>
                <a:ext uri="{FF2B5EF4-FFF2-40B4-BE49-F238E27FC236}">
                  <a16:creationId xmlns:a16="http://schemas.microsoft.com/office/drawing/2014/main" id="{E01998AD-A723-EDFA-6A1A-DF58E775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178" y="3079149"/>
              <a:ext cx="1440000" cy="1080000"/>
            </a:xfrm>
            <a:prstGeom prst="rect">
              <a:avLst/>
            </a:prstGeom>
          </p:spPr>
        </p:pic>
        <p:pic>
          <p:nvPicPr>
            <p:cNvPr id="115" name="圖片 114" descr="一張含有 資料表, 室內, 檸檬, 餐具 的圖片&#10;&#10;自動產生的描述">
              <a:extLst>
                <a:ext uri="{FF2B5EF4-FFF2-40B4-BE49-F238E27FC236}">
                  <a16:creationId xmlns:a16="http://schemas.microsoft.com/office/drawing/2014/main" id="{DC80EF36-F1FD-4131-D195-47FF9F0C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389" y="3079149"/>
              <a:ext cx="1440000" cy="1080000"/>
            </a:xfrm>
            <a:prstGeom prst="rect">
              <a:avLst/>
            </a:prstGeom>
          </p:spPr>
        </p:pic>
        <p:pic>
          <p:nvPicPr>
            <p:cNvPr id="117" name="圖片 116" descr="一張含有 食物, 乳品店, 廚房用具, 資料表 的圖片&#10;&#10;自動產生的描述">
              <a:extLst>
                <a:ext uri="{FF2B5EF4-FFF2-40B4-BE49-F238E27FC236}">
                  <a16:creationId xmlns:a16="http://schemas.microsoft.com/office/drawing/2014/main" id="{C87469D4-2B4B-C31C-502A-8C91E6F2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875" y="4356948"/>
              <a:ext cx="1440000" cy="1080000"/>
            </a:xfrm>
            <a:prstGeom prst="rect">
              <a:avLst/>
            </a:prstGeom>
          </p:spPr>
        </p:pic>
        <p:pic>
          <p:nvPicPr>
            <p:cNvPr id="119" name="圖片 118" descr="一張含有 食物, 植物, 烘焙食品, 速食 的圖片&#10;&#10;自動產生的描述">
              <a:extLst>
                <a:ext uri="{FF2B5EF4-FFF2-40B4-BE49-F238E27FC236}">
                  <a16:creationId xmlns:a16="http://schemas.microsoft.com/office/drawing/2014/main" id="{59AE10C7-DD6B-15B7-3250-14607E10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389" y="4356948"/>
              <a:ext cx="1440000" cy="1080000"/>
            </a:xfrm>
            <a:prstGeom prst="rect">
              <a:avLst/>
            </a:prstGeom>
          </p:spPr>
        </p:pic>
        <p:pic>
          <p:nvPicPr>
            <p:cNvPr id="121" name="圖片 120" descr="一張含有 甜味, 食物, 鮮奶油, 烘焙食品 的圖片&#10;&#10;自動產生的描述">
              <a:extLst>
                <a:ext uri="{FF2B5EF4-FFF2-40B4-BE49-F238E27FC236}">
                  <a16:creationId xmlns:a16="http://schemas.microsoft.com/office/drawing/2014/main" id="{5ADEC1C5-6086-6942-2827-11571DA17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453" y="4356948"/>
              <a:ext cx="1440000" cy="1080000"/>
            </a:xfrm>
            <a:prstGeom prst="rect">
              <a:avLst/>
            </a:prstGeom>
          </p:spPr>
        </p:pic>
        <p:pic>
          <p:nvPicPr>
            <p:cNvPr id="123" name="圖片 122" descr="一張含有 食物, 室內, 資料表, 冰淇淋 的圖片&#10;&#10;自動產生的描述">
              <a:extLst>
                <a:ext uri="{FF2B5EF4-FFF2-40B4-BE49-F238E27FC236}">
                  <a16:creationId xmlns:a16="http://schemas.microsoft.com/office/drawing/2014/main" id="{21935A47-116E-BAFE-A954-5A2896580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967" y="4356948"/>
              <a:ext cx="1440000" cy="1080000"/>
            </a:xfrm>
            <a:prstGeom prst="rect">
              <a:avLst/>
            </a:prstGeom>
          </p:spPr>
        </p:pic>
        <p:pic>
          <p:nvPicPr>
            <p:cNvPr id="127" name="圖片 126" descr="一張含有 資料表, 乳品店, 餐具, 廚房用具 的圖片&#10;&#10;自動產生的描述">
              <a:extLst>
                <a:ext uri="{FF2B5EF4-FFF2-40B4-BE49-F238E27FC236}">
                  <a16:creationId xmlns:a16="http://schemas.microsoft.com/office/drawing/2014/main" id="{2AADB465-E8A1-FCBA-1408-142542F31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2756" y="4356948"/>
              <a:ext cx="1440000" cy="1080000"/>
            </a:xfrm>
            <a:prstGeom prst="rect">
              <a:avLst/>
            </a:prstGeom>
          </p:spPr>
        </p:pic>
      </p:grp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2C9A0DDD-7AFB-CAF6-EAE3-8022414DF144}"/>
              </a:ext>
            </a:extLst>
          </p:cNvPr>
          <p:cNvSpPr txBox="1"/>
          <p:nvPr/>
        </p:nvSpPr>
        <p:spPr>
          <a:xfrm>
            <a:off x="4386977" y="1653319"/>
            <a:ext cx="341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Dessert, especially ice desserts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493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zh-TW" dirty="0"/>
              <a:t>Smiles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733" b="0" i="0" u="none" strike="noStrike" kern="120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733" b="0" i="0" u="none" strike="noStrike" kern="120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圖片 2" descr="一張含有 人的臉孔, 人員, 服裝, 女孩 的圖片&#10;&#10;自動產生的描述">
            <a:extLst>
              <a:ext uri="{FF2B5EF4-FFF2-40B4-BE49-F238E27FC236}">
                <a16:creationId xmlns:a16="http://schemas.microsoft.com/office/drawing/2014/main" id="{2B8A1779-D3F4-52FD-0DD1-6B589B11C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61" y="2530700"/>
            <a:ext cx="2521478" cy="1800000"/>
          </a:xfrm>
          <a:prstGeom prst="rect">
            <a:avLst/>
          </a:prstGeom>
        </p:spPr>
      </p:pic>
      <p:pic>
        <p:nvPicPr>
          <p:cNvPr id="5" name="圖形 4" descr="騎腳踏車 以實心填滿">
            <a:extLst>
              <a:ext uri="{FF2B5EF4-FFF2-40B4-BE49-F238E27FC236}">
                <a16:creationId xmlns:a16="http://schemas.microsoft.com/office/drawing/2014/main" id="{FD05E847-E5D8-7702-7322-70EF23872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0850" y="2527300"/>
            <a:ext cx="1803400" cy="1803400"/>
          </a:xfrm>
          <a:prstGeom prst="rect">
            <a:avLst/>
          </a:prstGeom>
        </p:spPr>
      </p:pic>
      <p:pic>
        <p:nvPicPr>
          <p:cNvPr id="7" name="圖形 6" descr="飛機 以實心填滿">
            <a:extLst>
              <a:ext uri="{FF2B5EF4-FFF2-40B4-BE49-F238E27FC236}">
                <a16:creationId xmlns:a16="http://schemas.microsoft.com/office/drawing/2014/main" id="{18A8D02D-17A9-CA97-A617-0D723F8DB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7750" y="2527300"/>
            <a:ext cx="1803400" cy="18034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BFBD92A-36F3-9E5F-6618-C20229EE2387}"/>
              </a:ext>
            </a:extLst>
          </p:cNvPr>
          <p:cNvSpPr txBox="1"/>
          <p:nvPr/>
        </p:nvSpPr>
        <p:spPr>
          <a:xfrm>
            <a:off x="2216028" y="467995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Biking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1824D51-1AC2-A94C-8EB2-7BF2ADC11F01}"/>
              </a:ext>
            </a:extLst>
          </p:cNvPr>
          <p:cNvSpPr txBox="1"/>
          <p:nvPr/>
        </p:nvSpPr>
        <p:spPr>
          <a:xfrm>
            <a:off x="5689478" y="467995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K-POP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6A320C-A302-58FA-A744-8A68E2EC9242}"/>
              </a:ext>
            </a:extLst>
          </p:cNvPr>
          <p:cNvSpPr txBox="1"/>
          <p:nvPr/>
        </p:nvSpPr>
        <p:spPr>
          <a:xfrm>
            <a:off x="9162928" y="4679950"/>
            <a:ext cx="1125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Traveling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905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zh-TW" dirty="0"/>
              <a:t>Project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733" b="0" i="0" u="none" strike="noStrike" kern="120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733" b="0" i="0" u="none" strike="noStrike" kern="120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125;p17">
            <a:extLst>
              <a:ext uri="{FF2B5EF4-FFF2-40B4-BE49-F238E27FC236}">
                <a16:creationId xmlns:a16="http://schemas.microsoft.com/office/drawing/2014/main" id="{1240DDAA-6E2F-C833-B00A-C79C3EA93A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39216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 indent="0">
              <a:lnSpc>
                <a:spcPct val="150000"/>
              </a:lnSpc>
              <a:buNone/>
            </a:pPr>
            <a:r>
              <a:rPr lang="en-US" altLang="zh-TW" sz="1800" dirty="0">
                <a:solidFill>
                  <a:schemeClr val="accent6"/>
                </a:solidFill>
                <a:latin typeface="Raleway"/>
                <a:sym typeface="Raleway"/>
              </a:rPr>
              <a:t>Topic</a:t>
            </a:r>
            <a:r>
              <a:rPr lang="zh-TW" altLang="en-US" sz="1800" dirty="0">
                <a:solidFill>
                  <a:schemeClr val="accent6"/>
                </a:solidFill>
                <a:latin typeface="Raleway"/>
                <a:sym typeface="Raleway"/>
              </a:rPr>
              <a:t> </a:t>
            </a:r>
            <a:r>
              <a:rPr lang="en-US" altLang="zh-TW" sz="1800" dirty="0">
                <a:solidFill>
                  <a:schemeClr val="accent6"/>
                </a:solidFill>
                <a:latin typeface="Raleway"/>
                <a:sym typeface="Raleway"/>
              </a:rPr>
              <a:t>:</a:t>
            </a:r>
            <a:r>
              <a:rPr lang="zh-TW" altLang="en-US" sz="1800" dirty="0">
                <a:solidFill>
                  <a:schemeClr val="accent6"/>
                </a:solidFill>
                <a:latin typeface="Raleway"/>
                <a:sym typeface="Raleway"/>
              </a:rPr>
              <a:t> </a:t>
            </a:r>
            <a:r>
              <a:rPr lang="en-US" altLang="zh-TW" sz="1800" dirty="0">
                <a:solidFill>
                  <a:schemeClr val="accent6"/>
                </a:solidFill>
                <a:latin typeface="Raleway"/>
                <a:sym typeface="Raleway"/>
              </a:rPr>
              <a:t>Predicting</a:t>
            </a:r>
            <a:r>
              <a:rPr lang="zh-TW" altLang="en-US" sz="1800" dirty="0">
                <a:solidFill>
                  <a:schemeClr val="accent6"/>
                </a:solidFill>
                <a:latin typeface="Raleway"/>
                <a:sym typeface="Raleway"/>
              </a:rPr>
              <a:t> </a:t>
            </a:r>
            <a:r>
              <a:rPr lang="en-US" altLang="zh-TW" sz="1800" dirty="0">
                <a:solidFill>
                  <a:schemeClr val="accent6"/>
                </a:solidFill>
                <a:latin typeface="Raleway"/>
                <a:sym typeface="Raleway"/>
              </a:rPr>
              <a:t>health</a:t>
            </a:r>
            <a:r>
              <a:rPr lang="zh-TW" altLang="en-US" sz="1800" dirty="0">
                <a:solidFill>
                  <a:schemeClr val="accent6"/>
                </a:solidFill>
                <a:latin typeface="Raleway"/>
                <a:sym typeface="Raleway"/>
              </a:rPr>
              <a:t> </a:t>
            </a:r>
            <a:r>
              <a:rPr lang="en-US" altLang="zh-TW" sz="1800" dirty="0">
                <a:solidFill>
                  <a:schemeClr val="accent6"/>
                </a:solidFill>
                <a:latin typeface="Raleway"/>
                <a:sym typeface="Raleway"/>
              </a:rPr>
              <a:t>risk</a:t>
            </a:r>
            <a:r>
              <a:rPr lang="zh-TW" altLang="en-US" sz="1800" dirty="0">
                <a:solidFill>
                  <a:schemeClr val="accent6"/>
                </a:solidFill>
                <a:latin typeface="Raleway"/>
                <a:sym typeface="Raleway"/>
              </a:rPr>
              <a:t> </a:t>
            </a:r>
            <a:r>
              <a:rPr lang="en-US" altLang="zh-TW" sz="1800" dirty="0">
                <a:solidFill>
                  <a:schemeClr val="accent6"/>
                </a:solidFill>
                <a:latin typeface="Raleway"/>
                <a:sym typeface="Raleway"/>
              </a:rPr>
              <a:t>score by modeling urban air quality (using ML)</a:t>
            </a:r>
          </a:p>
          <a:p>
            <a:pPr marL="152396" indent="0">
              <a:lnSpc>
                <a:spcPct val="150000"/>
              </a:lnSpc>
              <a:buNone/>
            </a:pPr>
            <a:endParaRPr lang="en-US" sz="1800" dirty="0">
              <a:solidFill>
                <a:schemeClr val="accent6"/>
              </a:solidFill>
              <a:latin typeface="Raleway"/>
              <a:sym typeface="Raleway"/>
            </a:endParaRPr>
          </a:p>
          <a:p>
            <a:pPr marL="152396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accent6"/>
                </a:solidFill>
                <a:latin typeface="Raleway"/>
                <a:sym typeface="Raleway"/>
              </a:rPr>
              <a:t>Dataset : Urban Air Quality and Health Impact Analysis (Kaggle)</a:t>
            </a:r>
          </a:p>
          <a:p>
            <a:pPr marL="152396" indent="0">
              <a:lnSpc>
                <a:spcPct val="150000"/>
              </a:lnSpc>
              <a:buNone/>
            </a:pPr>
            <a:r>
              <a:rPr lang="en-US" altLang="zh-TW" sz="1400" dirty="0">
                <a:solidFill>
                  <a:schemeClr val="accent6"/>
                </a:solidFill>
                <a:latin typeface="Raleway"/>
                <a:sym typeface="Raleway"/>
              </a:rPr>
              <a:t>(</a:t>
            </a:r>
            <a:r>
              <a:rPr lang="en-US" sz="1400" dirty="0">
                <a:solidFill>
                  <a:schemeClr val="accent6"/>
                </a:solidFill>
                <a:latin typeface="Raleway"/>
                <a:sym typeface="Raleway"/>
                <a:hlinkClick r:id="rId3"/>
              </a:rPr>
              <a:t>https://www.kaggle.com/datasets/abdullah0a/urban-air-quality-and-health-impact-dataset</a:t>
            </a:r>
            <a:r>
              <a:rPr lang="en-US" altLang="zh-TW" sz="1400" dirty="0">
                <a:solidFill>
                  <a:schemeClr val="accent6"/>
                </a:solidFill>
                <a:latin typeface="Raleway"/>
                <a:sym typeface="Raleway"/>
              </a:rPr>
              <a:t>)</a:t>
            </a:r>
            <a:endParaRPr lang="en-US" sz="1400" dirty="0">
              <a:solidFill>
                <a:schemeClr val="accent6"/>
              </a:solidFill>
              <a:latin typeface="Raleway"/>
              <a:sym typeface="Raleway"/>
            </a:endParaRPr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1267094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94</Words>
  <Application>Microsoft Office PowerPoint</Application>
  <PresentationFormat>寬螢幕</PresentationFormat>
  <Paragraphs>26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Aptos</vt:lpstr>
      <vt:lpstr>Arial</vt:lpstr>
      <vt:lpstr>Lato</vt:lpstr>
      <vt:lpstr>Microsoft Tai Le</vt:lpstr>
      <vt:lpstr>Raleway</vt:lpstr>
      <vt:lpstr>Antonio template</vt:lpstr>
      <vt:lpstr>Map, Food, &amp; Smiles Project topic  Hung-Cheng Chang, 張宏正 </vt:lpstr>
      <vt:lpstr>Maps</vt:lpstr>
      <vt:lpstr>Food</vt:lpstr>
      <vt:lpstr>Smiles</vt:lpstr>
      <vt:lpstr>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張宏正</dc:creator>
  <cp:lastModifiedBy>張宏正</cp:lastModifiedBy>
  <cp:revision>6</cp:revision>
  <dcterms:created xsi:type="dcterms:W3CDTF">2024-09-08T15:05:46Z</dcterms:created>
  <dcterms:modified xsi:type="dcterms:W3CDTF">2024-09-08T17:51:37Z</dcterms:modified>
</cp:coreProperties>
</file>